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0" r:id="rId26"/>
    <p:sldId id="261" r:id="rId27"/>
    <p:sldId id="282" r:id="rId28"/>
    <p:sldId id="283" r:id="rId29"/>
    <p:sldId id="286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417C-10B8-4C95-ABCD-65FE8FB6BA4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0324-EEAE-44B2-A7F0-F23FF162F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2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25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8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01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5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8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2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0324-EEAE-44B2-A7F0-F23FF162FF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1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3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0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650">
              <a:srgbClr val="BBCCEB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934B-9E53-409C-9545-95524B36AE6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C644-A24B-41F2-A60F-A9430922D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7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en-US" sz="53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Arial Black"/>
                <a:ea typeface="+mn-ea"/>
                <a:cs typeface="Arial" charset="0"/>
              </a:rPr>
              <a:t>Vitamins &amp; Coenzymes</a:t>
            </a:r>
            <a:endParaRPr lang="en-US" sz="53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latin typeface="Arial Black"/>
              <a:ea typeface="+mn-ea"/>
              <a:cs typeface="Arial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33288" y="1268760"/>
            <a:ext cx="82438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2pPr>
            <a:lvl3pPr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3pPr>
            <a:lvl4pPr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4pPr>
            <a:lvl5pPr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5pPr>
            <a:lvl6pPr marL="457200"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6pPr>
            <a:lvl7pPr marL="914400"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7pPr>
            <a:lvl8pPr marL="1371600"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8pPr>
            <a:lvl9pPr marL="1828800" algn="ctr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9" name="WordArt 6" descr="9ع8غغع8"/>
          <p:cNvSpPr>
            <a:spLocks noChangeArrowheads="1" noChangeShapeType="1" noTextEdit="1"/>
          </p:cNvSpPr>
          <p:nvPr/>
        </p:nvSpPr>
        <p:spPr bwMode="auto">
          <a:xfrm>
            <a:off x="1347688" y="1192560"/>
            <a:ext cx="60960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IQ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Arial Black"/>
              </a:rPr>
              <a:t>الفيتامينات ومرافقات الانزيمات</a:t>
            </a:r>
            <a:endParaRPr lang="en-US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182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9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ar-IQ" b="1" dirty="0">
                <a:solidFill>
                  <a:srgbClr val="FF0000"/>
                </a:solidFill>
              </a:rPr>
              <a:t>– فيتامين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IQ" b="1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يوجد فيتامين </a:t>
            </a:r>
            <a:r>
              <a:rPr lang="en-US" dirty="0"/>
              <a:t>B</a:t>
            </a:r>
            <a:r>
              <a:rPr lang="en-US" baseline="-25000" dirty="0"/>
              <a:t>6</a:t>
            </a:r>
            <a:r>
              <a:rPr lang="ar-IQ" dirty="0"/>
              <a:t> على هيئة ثلاث صور وهي: البيريدوكسول </a:t>
            </a:r>
            <a:r>
              <a:rPr lang="en-US" dirty="0" err="1"/>
              <a:t>Pyridoxol</a:t>
            </a:r>
            <a:r>
              <a:rPr lang="ar-IQ" dirty="0"/>
              <a:t> ( ويعرف ايضاً بالبيريدوكسين </a:t>
            </a:r>
            <a:r>
              <a:rPr lang="en-US" dirty="0"/>
              <a:t>Pyridoxine</a:t>
            </a:r>
            <a:r>
              <a:rPr lang="ar-IQ" dirty="0"/>
              <a:t>)  والبيريدوكسال </a:t>
            </a:r>
            <a:r>
              <a:rPr lang="ar-IQ" dirty="0" smtClean="0"/>
              <a:t> </a:t>
            </a:r>
            <a:r>
              <a:rPr lang="en-US" dirty="0" err="1" smtClean="0"/>
              <a:t>Pyridoxal</a:t>
            </a:r>
            <a:r>
              <a:rPr lang="en-US" dirty="0" smtClean="0"/>
              <a:t> </a:t>
            </a:r>
            <a:r>
              <a:rPr lang="ar-IQ" dirty="0" smtClean="0"/>
              <a:t> والبيريدوكسامين </a:t>
            </a:r>
            <a:r>
              <a:rPr lang="en-US" dirty="0" err="1"/>
              <a:t>Pyridoxamine</a:t>
            </a:r>
            <a:r>
              <a:rPr lang="ar-IQ" dirty="0"/>
              <a:t> . ان الشكلين الفعالين الموجودين في الجسم هما: بيريدوكسال- </a:t>
            </a:r>
            <a:r>
              <a:rPr lang="en-US" dirty="0"/>
              <a:t>5</a:t>
            </a:r>
            <a:r>
              <a:rPr lang="ar-IQ" dirty="0"/>
              <a:t>- فوسفيت </a:t>
            </a:r>
            <a:r>
              <a:rPr lang="ar-IQ" dirty="0" smtClean="0"/>
              <a:t>         </a:t>
            </a:r>
            <a:r>
              <a:rPr lang="en-US" dirty="0" smtClean="0"/>
              <a:t>                  pyridoxal-5-phosphate </a:t>
            </a:r>
            <a:r>
              <a:rPr lang="ar-IQ" dirty="0" smtClean="0"/>
              <a:t>                    </a:t>
            </a:r>
            <a:r>
              <a:rPr lang="ar-IQ" dirty="0"/>
              <a:t>والبيريدوكسامين-</a:t>
            </a:r>
            <a:r>
              <a:rPr lang="en-US" dirty="0"/>
              <a:t>5</a:t>
            </a:r>
            <a:r>
              <a:rPr lang="ar-IQ" dirty="0" smtClean="0"/>
              <a:t>-فوسفيت</a:t>
            </a:r>
            <a:r>
              <a:rPr lang="en-US" dirty="0" smtClean="0"/>
              <a:t>                       </a:t>
            </a:r>
            <a:r>
              <a:rPr lang="ar-IQ" dirty="0" smtClean="0"/>
              <a:t> </a:t>
            </a:r>
            <a:r>
              <a:rPr lang="en-US" dirty="0"/>
              <a:t>pyridoxamine-5-phosphate</a:t>
            </a:r>
            <a:r>
              <a:rPr lang="en-US" b="1" dirty="0"/>
              <a:t> </a:t>
            </a:r>
            <a:r>
              <a:rPr lang="ar-IQ" b="1" dirty="0"/>
              <a:t>, </a:t>
            </a:r>
            <a:r>
              <a:rPr lang="ar-IQ" b="1" dirty="0" smtClean="0"/>
              <a:t>                       </a:t>
            </a:r>
            <a:r>
              <a:rPr lang="ar-IQ" dirty="0" smtClean="0"/>
              <a:t>ويعدان </a:t>
            </a:r>
            <a:r>
              <a:rPr lang="ar-IQ" dirty="0"/>
              <a:t>عاملين مساعدين</a:t>
            </a:r>
            <a:r>
              <a:rPr lang="ar-IQ" b="1" dirty="0"/>
              <a:t> </a:t>
            </a:r>
            <a:r>
              <a:rPr lang="ar-IQ" dirty="0" smtClean="0"/>
              <a:t>للانزيمات</a:t>
            </a:r>
            <a:r>
              <a:rPr lang="ar-IQ" b="1" dirty="0" smtClean="0"/>
              <a:t> </a:t>
            </a:r>
            <a:r>
              <a:rPr lang="en-US" b="1" dirty="0"/>
              <a:t>Coenzymes</a:t>
            </a:r>
            <a:r>
              <a:rPr lang="ar-IQ" b="1" dirty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48883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284984"/>
            <a:ext cx="748883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6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41682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741682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1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560839" cy="345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4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IQ" sz="3200" b="1" i="1" dirty="0">
                <a:solidFill>
                  <a:srgbClr val="FF0000"/>
                </a:solidFill>
              </a:rPr>
              <a:t>تشترك الاشكال الفعالة </a:t>
            </a:r>
            <a:r>
              <a:rPr lang="ar-IQ" sz="3200" b="1" i="1" dirty="0" smtClean="0">
                <a:solidFill>
                  <a:srgbClr val="FF0000"/>
                </a:solidFill>
              </a:rPr>
              <a:t>لفيتامين </a:t>
            </a:r>
            <a:r>
              <a:rPr lang="en-US" sz="3200" b="1" i="1" dirty="0" smtClean="0">
                <a:solidFill>
                  <a:srgbClr val="FF0000"/>
                </a:solidFill>
              </a:rPr>
              <a:t>B</a:t>
            </a:r>
            <a:r>
              <a:rPr lang="en-US" sz="3200" b="1" i="1" baseline="-25000" dirty="0" smtClean="0">
                <a:solidFill>
                  <a:srgbClr val="FF0000"/>
                </a:solidFill>
              </a:rPr>
              <a:t>6 </a:t>
            </a:r>
            <a:r>
              <a:rPr lang="ar-IQ" sz="3200" b="1" i="1" dirty="0" smtClean="0">
                <a:solidFill>
                  <a:srgbClr val="FF0000"/>
                </a:solidFill>
              </a:rPr>
              <a:t> </a:t>
            </a:r>
            <a:r>
              <a:rPr lang="ar-IQ" sz="3200" b="1" i="1" dirty="0">
                <a:solidFill>
                  <a:srgbClr val="FF0000"/>
                </a:solidFill>
              </a:rPr>
              <a:t>كمرافقات لعدد من الانزيمات تتضمن ماياتي:</a:t>
            </a:r>
            <a:r>
              <a:rPr lang="en-US" sz="3200" b="1" i="1" dirty="0">
                <a:solidFill>
                  <a:srgbClr val="FF0000"/>
                </a:solidFill>
              </a:rPr>
              <a:t/>
            </a:r>
            <a:br>
              <a:rPr lang="en-US" sz="3200" b="1" i="1" dirty="0">
                <a:solidFill>
                  <a:srgbClr val="FF0000"/>
                </a:solidFill>
              </a:rPr>
            </a:b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/>
              <a:t>انتقال مجاميع الامينات من الاحماض الامينيه </a:t>
            </a:r>
            <a:r>
              <a:rPr lang="ar-IQ" dirty="0" smtClean="0"/>
              <a:t>الى </a:t>
            </a:r>
            <a:r>
              <a:rPr lang="ar-IQ" dirty="0"/>
              <a:t>الاحماض الكيتونية ويسمى التفاعل </a:t>
            </a:r>
            <a:r>
              <a:rPr lang="en-US" dirty="0"/>
              <a:t>transaminase  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/>
              <a:t>حذف مجموعه الكاربوكسيل من الاحماض الامينية ويسمى التفاعل </a:t>
            </a:r>
            <a:r>
              <a:rPr lang="en-US" dirty="0"/>
              <a:t>decarboxylation </a:t>
            </a:r>
          </a:p>
          <a:p>
            <a:pPr marL="0" indent="0" algn="r" rtl="1">
              <a:buNone/>
            </a:pPr>
            <a:r>
              <a:rPr lang="ar-IQ" dirty="0"/>
              <a:t>من الامثله على ذلك تحويل الهستدين الى هستامين والثايروسين الى تيرامين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IQ" dirty="0" smtClean="0"/>
              <a:t>3. الايسومرية </a:t>
            </a:r>
            <a:r>
              <a:rPr lang="en-US" dirty="0"/>
              <a:t>: </a:t>
            </a:r>
            <a:r>
              <a:rPr lang="ar-IQ" dirty="0"/>
              <a:t> وتتضمن تحويل الاحماض الامينيه من الشكل </a:t>
            </a:r>
            <a:r>
              <a:rPr lang="en-US" dirty="0"/>
              <a:t>D</a:t>
            </a:r>
            <a:r>
              <a:rPr lang="ar-IQ" dirty="0"/>
              <a:t> الى  الشكل </a:t>
            </a:r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17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en-US" sz="3200" b="1" i="1" dirty="0">
                <a:solidFill>
                  <a:srgbClr val="FF0000"/>
                </a:solidFill>
              </a:rPr>
              <a:t>4</a:t>
            </a:r>
            <a:r>
              <a:rPr lang="ar-IQ" sz="3200" b="1" i="1" dirty="0">
                <a:solidFill>
                  <a:srgbClr val="FF0000"/>
                </a:solidFill>
              </a:rPr>
              <a:t>- حامض النيكوتينك </a:t>
            </a:r>
            <a:r>
              <a:rPr lang="en-US" sz="3200" b="1" i="1" dirty="0">
                <a:solidFill>
                  <a:srgbClr val="FF0000"/>
                </a:solidFill>
              </a:rPr>
              <a:t>Nicotinic acid</a:t>
            </a:r>
            <a:r>
              <a:rPr lang="ar-IQ" sz="3200" b="1" i="1" dirty="0">
                <a:solidFill>
                  <a:srgbClr val="FF0000"/>
                </a:solidFill>
              </a:rPr>
              <a:t> او </a:t>
            </a:r>
            <a:r>
              <a:rPr lang="ar-IQ" sz="3200" b="1" i="1" dirty="0" smtClean="0">
                <a:solidFill>
                  <a:srgbClr val="FF0000"/>
                </a:solidFill>
              </a:rPr>
              <a:t>                        ( </a:t>
            </a:r>
            <a:r>
              <a:rPr lang="ar-IQ" sz="3200" b="1" i="1" dirty="0">
                <a:solidFill>
                  <a:srgbClr val="FF0000"/>
                </a:solidFill>
              </a:rPr>
              <a:t>النياسين </a:t>
            </a:r>
            <a:r>
              <a:rPr lang="en-US" sz="3200" b="1" i="1" dirty="0">
                <a:solidFill>
                  <a:srgbClr val="FF0000"/>
                </a:solidFill>
              </a:rPr>
              <a:t>Niacin</a:t>
            </a:r>
            <a:r>
              <a:rPr lang="ar-IQ" sz="3200" b="1" i="1" dirty="0" smtClean="0">
                <a:solidFill>
                  <a:srgbClr val="FF0000"/>
                </a:solidFill>
              </a:rPr>
              <a:t>) </a:t>
            </a:r>
            <a:r>
              <a:rPr lang="en-US" sz="3200" b="1" i="1" dirty="0" smtClean="0">
                <a:solidFill>
                  <a:srgbClr val="FF0000"/>
                </a:solidFill>
              </a:rPr>
              <a:t>B</a:t>
            </a:r>
            <a:r>
              <a:rPr lang="en-US" sz="3200" b="1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b="1" i="1" dirty="0">
                <a:solidFill>
                  <a:srgbClr val="FF0000"/>
                </a:solidFill>
              </a:rPr>
              <a:t/>
            </a:r>
            <a:br>
              <a:rPr lang="en-US" sz="3200" b="1" i="1" dirty="0">
                <a:solidFill>
                  <a:srgbClr val="FF0000"/>
                </a:solidFill>
              </a:rPr>
            </a:b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يوجد على شكلين هما حامض النيكوتينك والنيكوتين اميد. </a:t>
            </a:r>
            <a:endParaRPr lang="ar-IQ" dirty="0" smtClean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36004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424847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6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IQ" dirty="0"/>
              <a:t>ويشتق من النيكوتين اميد مساعدان للانزيم, وهما </a:t>
            </a:r>
            <a:r>
              <a:rPr lang="ar-IQ"/>
              <a:t>: </a:t>
            </a:r>
            <a:r>
              <a:rPr lang="ar-IQ" smtClean="0"/>
              <a:t>نيكوتين </a:t>
            </a:r>
            <a:r>
              <a:rPr lang="ar-IQ" dirty="0"/>
              <a:t>اميد ادنين ثنائي النيوكليوتيد </a:t>
            </a:r>
            <a:endParaRPr lang="ar-IQ" dirty="0" smtClean="0"/>
          </a:p>
          <a:p>
            <a:pPr marL="0" indent="0" algn="r">
              <a:buNone/>
            </a:pPr>
            <a:r>
              <a:rPr lang="en-US" dirty="0"/>
              <a:t>Nicotinamide adenine dinucleotide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ومختصرة </a:t>
            </a:r>
            <a:r>
              <a:rPr lang="en-US" dirty="0"/>
              <a:t>( NAD</a:t>
            </a:r>
            <a:r>
              <a:rPr lang="en-US" b="1" baseline="30000" dirty="0"/>
              <a:t>+</a:t>
            </a:r>
            <a:r>
              <a:rPr lang="en-US" dirty="0"/>
              <a:t>) </a:t>
            </a:r>
            <a:r>
              <a:rPr lang="ar-IQ" dirty="0"/>
              <a:t>, والمشتق الثنائي الفوسفاتي وهو نيكوتين اميد ادنين ثنائي النيوكليوتيد  فوسفيت</a:t>
            </a:r>
            <a:r>
              <a:rPr lang="ar-SA" dirty="0"/>
              <a:t> </a:t>
            </a:r>
            <a:r>
              <a:rPr lang="ar-SA" dirty="0" smtClean="0"/>
              <a:t> 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/>
              <a:t>Nicotinamide adenine dinucleotide phosphate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ومختصرة  ( </a:t>
            </a:r>
            <a:r>
              <a:rPr lang="en-US" dirty="0"/>
              <a:t>NADP</a:t>
            </a:r>
            <a:r>
              <a:rPr lang="en-US" b="1" baseline="30000" dirty="0"/>
              <a:t>+</a:t>
            </a:r>
            <a:r>
              <a:rPr lang="en-US" dirty="0"/>
              <a:t> </a:t>
            </a:r>
            <a:r>
              <a:rPr lang="ar-IQ" dirty="0"/>
              <a:t>).</a:t>
            </a:r>
            <a:endParaRPr lang="en-US" dirty="0"/>
          </a:p>
          <a:p>
            <a:pPr lvl="0" algn="r" rtl="1"/>
            <a:r>
              <a:rPr lang="ar-IQ" dirty="0" smtClean="0"/>
              <a:t> </a:t>
            </a:r>
            <a:r>
              <a:rPr lang="ar-IQ" dirty="0"/>
              <a:t>يشترك كل من </a:t>
            </a:r>
            <a:r>
              <a:rPr lang="en-US" dirty="0"/>
              <a:t>( NAD</a:t>
            </a:r>
            <a:r>
              <a:rPr lang="en-US" b="1" baseline="30000" dirty="0"/>
              <a:t>+</a:t>
            </a:r>
            <a:r>
              <a:rPr lang="en-US" dirty="0"/>
              <a:t>)</a:t>
            </a:r>
            <a:r>
              <a:rPr lang="ar-IQ" dirty="0"/>
              <a:t> و ( </a:t>
            </a:r>
            <a:r>
              <a:rPr lang="en-US" dirty="0"/>
              <a:t>NADP</a:t>
            </a:r>
            <a:r>
              <a:rPr lang="en-US" b="1" baseline="30000" dirty="0"/>
              <a:t>+</a:t>
            </a:r>
            <a:r>
              <a:rPr lang="en-US" dirty="0"/>
              <a:t> </a:t>
            </a:r>
            <a:r>
              <a:rPr lang="ar-IQ" dirty="0"/>
              <a:t>) مع صنف كبير من انزيمات الاكسدة والاختزال </a:t>
            </a:r>
            <a:r>
              <a:rPr lang="en-US" dirty="0" smtClean="0"/>
              <a:t>Dehydrogenases </a:t>
            </a:r>
            <a:r>
              <a:rPr lang="ar-IQ" dirty="0" smtClean="0"/>
              <a:t>               ( </a:t>
            </a:r>
            <a:r>
              <a:rPr lang="ar-IQ" dirty="0"/>
              <a:t>اي الانزيمات المزيلة للهيدروجين), ويكون ارتباط هذه الانزيمات ضعيفاً نسبياً مع بروتين </a:t>
            </a:r>
            <a:r>
              <a:rPr lang="ar-IQ" dirty="0" smtClean="0"/>
              <a:t>الانزيم.</a:t>
            </a:r>
          </a:p>
          <a:p>
            <a:pPr lvl="0" algn="r" rtl="1"/>
            <a:r>
              <a:rPr lang="ar-IQ" dirty="0" smtClean="0"/>
              <a:t> </a:t>
            </a:r>
            <a:r>
              <a:rPr lang="ar-IQ" dirty="0"/>
              <a:t>وهناك اكثر من </a:t>
            </a:r>
            <a:r>
              <a:rPr lang="en-US" dirty="0" smtClean="0"/>
              <a:t>250</a:t>
            </a:r>
            <a:r>
              <a:rPr lang="ar-IQ" dirty="0" smtClean="0"/>
              <a:t> </a:t>
            </a:r>
            <a:r>
              <a:rPr lang="ar-IQ" dirty="0"/>
              <a:t>انزيماً من انزيمات الديهيدروجينيز يشترك معها  </a:t>
            </a:r>
            <a:r>
              <a:rPr lang="en-US" dirty="0"/>
              <a:t>( </a:t>
            </a:r>
            <a:r>
              <a:rPr lang="ar-IQ" dirty="0" smtClean="0"/>
              <a:t>      </a:t>
            </a:r>
            <a:r>
              <a:rPr lang="en-US" dirty="0" smtClean="0"/>
              <a:t>NAD</a:t>
            </a:r>
            <a:r>
              <a:rPr lang="en-US" b="1" baseline="30000" dirty="0"/>
              <a:t>+</a:t>
            </a:r>
            <a:r>
              <a:rPr lang="en-US" dirty="0"/>
              <a:t>) </a:t>
            </a:r>
            <a:r>
              <a:rPr lang="ar-IQ" dirty="0" smtClean="0"/>
              <a:t> أو </a:t>
            </a:r>
            <a:r>
              <a:rPr lang="ar-IQ" dirty="0"/>
              <a:t>( </a:t>
            </a:r>
            <a:r>
              <a:rPr lang="en-US" dirty="0"/>
              <a:t>NADP</a:t>
            </a:r>
            <a:r>
              <a:rPr lang="en-US" b="1" baseline="30000" dirty="0"/>
              <a:t>+</a:t>
            </a:r>
            <a:r>
              <a:rPr lang="en-US" dirty="0"/>
              <a:t> </a:t>
            </a:r>
            <a:r>
              <a:rPr lang="ar-IQ" dirty="0"/>
              <a:t>) .</a:t>
            </a:r>
            <a:endParaRPr lang="en-US" dirty="0"/>
          </a:p>
          <a:p>
            <a:pPr marL="0" indent="0" algn="l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i="1" dirty="0">
                <a:solidFill>
                  <a:srgbClr val="FF0000"/>
                </a:solidFill>
              </a:rPr>
              <a:t> 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5</a:t>
            </a:r>
            <a:r>
              <a:rPr lang="ar-IQ" b="1" i="1" dirty="0">
                <a:solidFill>
                  <a:srgbClr val="FF0000"/>
                </a:solidFill>
              </a:rPr>
              <a:t>- حامض البانتوثيك  </a:t>
            </a:r>
            <a:r>
              <a:rPr lang="en-US" b="1" i="1" dirty="0">
                <a:solidFill>
                  <a:srgbClr val="FF0000"/>
                </a:solidFill>
              </a:rPr>
              <a:t>Pantothenic acid </a:t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يتحول حامض البانتوثيك في الجسم </a:t>
            </a:r>
            <a:r>
              <a:rPr lang="ar-IQ"/>
              <a:t>الى </a:t>
            </a:r>
            <a:r>
              <a:rPr lang="ar-IQ" smtClean="0"/>
              <a:t>مرافق </a:t>
            </a:r>
            <a:r>
              <a:rPr lang="ar-IQ" dirty="0"/>
              <a:t>الانزيم </a:t>
            </a:r>
            <a:r>
              <a:rPr lang="en-US" dirty="0" smtClean="0"/>
              <a:t>A</a:t>
            </a:r>
            <a:r>
              <a:rPr lang="ar-IQ" dirty="0" smtClean="0"/>
              <a:t>       </a:t>
            </a:r>
            <a:r>
              <a:rPr lang="ar-IQ" dirty="0"/>
              <a:t>( </a:t>
            </a:r>
            <a:r>
              <a:rPr lang="en-US" dirty="0" smtClean="0"/>
              <a:t>Coenzyme </a:t>
            </a:r>
            <a:r>
              <a:rPr lang="en-US" dirty="0"/>
              <a:t>A</a:t>
            </a:r>
            <a:r>
              <a:rPr lang="ar-IQ" dirty="0"/>
              <a:t>) ومختصرة </a:t>
            </a:r>
            <a:r>
              <a:rPr lang="en-US" dirty="0"/>
              <a:t>CoA</a:t>
            </a:r>
            <a:r>
              <a:rPr lang="ar-IQ" dirty="0"/>
              <a:t> او </a:t>
            </a:r>
            <a:r>
              <a:rPr lang="en-US" dirty="0" err="1" smtClean="0"/>
              <a:t>CoASH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67013"/>
            <a:ext cx="7704856" cy="36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0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rtl="1"/>
            <a:r>
              <a:rPr lang="ar-IQ" b="1" i="1" dirty="0">
                <a:solidFill>
                  <a:srgbClr val="FF0000"/>
                </a:solidFill>
              </a:rPr>
              <a:t>يعمل مرافق الانزيم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ar-IQ" b="1" i="1" dirty="0">
                <a:solidFill>
                  <a:srgbClr val="FF0000"/>
                </a:solidFill>
              </a:rPr>
              <a:t> مع عدد من الانزيمات التي تتضمن التفاعلات الاتية: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/>
              <a:t>نقل مجموعة الاستيل </a:t>
            </a:r>
            <a:r>
              <a:rPr lang="en-US" dirty="0"/>
              <a:t> 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/>
              <a:t>نقل مجموعة الاسيل </a:t>
            </a:r>
            <a:r>
              <a:rPr lang="ar-IQ" dirty="0" smtClean="0"/>
              <a:t>الدهنية</a:t>
            </a:r>
            <a:endParaRPr lang="en-US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/>
              <a:t>نقل مجموعة </a:t>
            </a:r>
            <a:r>
              <a:rPr lang="ar-IQ"/>
              <a:t>السكسنيل </a:t>
            </a:r>
            <a:r>
              <a:rPr lang="ar-IQ" smtClean="0"/>
              <a:t>للحصول </a:t>
            </a:r>
            <a:r>
              <a:rPr lang="ar-IQ" dirty="0"/>
              <a:t>على سكسنيل مرافق الانزيم </a:t>
            </a:r>
            <a:r>
              <a:rPr lang="en-US" dirty="0"/>
              <a:t>A </a:t>
            </a:r>
            <a:r>
              <a:rPr lang="ar-IQ" dirty="0" smtClean="0"/>
              <a:t> من </a:t>
            </a:r>
            <a:r>
              <a:rPr lang="ar-IQ" dirty="0"/>
              <a:t>حامض الفا- كيتوكلوتاريك في دورة كربس</a:t>
            </a:r>
            <a:r>
              <a:rPr lang="en-US" dirty="0"/>
              <a:t> Krebs cycle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241973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1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تعريف الفيتامينات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هي </a:t>
            </a:r>
            <a:r>
              <a:rPr lang="ar-IQ" dirty="0"/>
              <a:t>عبارة </a:t>
            </a:r>
            <a:r>
              <a:rPr lang="ar-IQ" dirty="0" smtClean="0"/>
              <a:t>عن مواد </a:t>
            </a:r>
            <a:r>
              <a:rPr lang="ar-IQ" dirty="0"/>
              <a:t>عضوية كيماوية ذات أهمية عظيمة في المحافظة على </a:t>
            </a:r>
            <a:r>
              <a:rPr lang="ar-IQ" dirty="0" smtClean="0"/>
              <a:t>حالة الجسم الصحية ونقصها </a:t>
            </a:r>
            <a:r>
              <a:rPr lang="ar-IQ" dirty="0"/>
              <a:t>قد يؤدي إلى </a:t>
            </a:r>
            <a:r>
              <a:rPr lang="ar-IQ" dirty="0" smtClean="0"/>
              <a:t>ظهور بعض الأمراض.</a:t>
            </a:r>
          </a:p>
          <a:p>
            <a:pPr marL="0" indent="0" algn="just" rtl="1">
              <a:buNone/>
            </a:pPr>
            <a:r>
              <a:rPr lang="ar-IQ" dirty="0" smtClean="0"/>
              <a:t>ان كلمه فيتامين مشتقة من كلمة </a:t>
            </a:r>
            <a:r>
              <a:rPr lang="en-US" dirty="0" smtClean="0"/>
              <a:t>vita</a:t>
            </a:r>
            <a:r>
              <a:rPr lang="ar-IQ" dirty="0" smtClean="0"/>
              <a:t> التي تعني بالاغريقية الحياه, ومن الاصطلاح الكيمياوي أمين </a:t>
            </a:r>
            <a:r>
              <a:rPr lang="en-US" dirty="0" smtClean="0"/>
              <a:t>amine</a:t>
            </a:r>
            <a:r>
              <a:rPr lang="ar-IQ" dirty="0" smtClean="0"/>
              <a:t> – وذلك لان اول فيتامين امكن تشخيصة كيمياوياً هو فيتامين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ar-IQ" dirty="0" smtClean="0"/>
              <a:t> الحاوي على مجموعة امينية, </a:t>
            </a:r>
            <a:r>
              <a:rPr lang="ar-SA" dirty="0" smtClean="0"/>
              <a:t>ولاحقاً </a:t>
            </a:r>
            <a:r>
              <a:rPr lang="ar-SA" dirty="0"/>
              <a:t>تمّ الاكتشاف بأن النيتروجين ليس موجوداً في جميع الفيتامينات ولكن لم يتغير الاسم نظراً لانتشار استعماله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b="1" i="1" dirty="0">
                <a:solidFill>
                  <a:srgbClr val="FF0000"/>
                </a:solidFill>
              </a:rPr>
              <a:t>6</a:t>
            </a:r>
            <a:r>
              <a:rPr lang="ar-IQ" b="1" i="1" dirty="0">
                <a:solidFill>
                  <a:srgbClr val="FF0000"/>
                </a:solidFill>
              </a:rPr>
              <a:t>- بايوتين </a:t>
            </a:r>
            <a:r>
              <a:rPr lang="en-US" b="1" i="1" dirty="0">
                <a:solidFill>
                  <a:srgbClr val="FF0000"/>
                </a:solidFill>
              </a:rPr>
              <a:t>Biotin</a:t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/>
              <a:t> </a:t>
            </a:r>
            <a:r>
              <a:rPr lang="ar-IQ" dirty="0"/>
              <a:t>يتحول في الجسم الى الشكل الفعال بايوسايتين </a:t>
            </a:r>
            <a:r>
              <a:rPr lang="en-US" dirty="0" err="1"/>
              <a:t>biocytin</a:t>
            </a:r>
            <a:r>
              <a:rPr lang="en-US" dirty="0"/>
              <a:t> </a:t>
            </a:r>
            <a:r>
              <a:rPr lang="ar-IQ" dirty="0"/>
              <a:t>الناتج عن اتحاد البايوتين مع وحدة اللايسين لبعض الانزيمات التي تتضمن تكوين او استهلاك ثاني اوكسيد الكاربون. </a:t>
            </a:r>
            <a:endParaRPr lang="en-US" dirty="0"/>
          </a:p>
          <a:p>
            <a:pPr algn="r" rtl="1"/>
            <a:r>
              <a:rPr lang="ar-IQ" dirty="0"/>
              <a:t>يعمل البايوسايتين مساعداً لبعض الانزيمات المسماة (كاربوكسيليز </a:t>
            </a:r>
            <a:r>
              <a:rPr lang="en-US" dirty="0"/>
              <a:t>Carboxylase</a:t>
            </a:r>
            <a:r>
              <a:rPr lang="ar-IQ" dirty="0"/>
              <a:t>) والتي تتضمن ادخال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ar-IQ" dirty="0"/>
              <a:t>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en-US" sz="3600" b="1" dirty="0" smtClean="0">
                <a:solidFill>
                  <a:srgbClr val="FF0000"/>
                </a:solidFill>
              </a:rPr>
              <a:t>7</a:t>
            </a:r>
            <a:r>
              <a:rPr lang="ar-IQ" sz="3600" b="1" dirty="0" smtClean="0">
                <a:solidFill>
                  <a:srgbClr val="FF0000"/>
                </a:solidFill>
              </a:rPr>
              <a:t>- </a:t>
            </a:r>
            <a:r>
              <a:rPr lang="ar-IQ" sz="3600" b="1" dirty="0">
                <a:solidFill>
                  <a:srgbClr val="FF0000"/>
                </a:solidFill>
              </a:rPr>
              <a:t>حامض الفوليك </a:t>
            </a:r>
            <a:r>
              <a:rPr lang="en-US" sz="3600" b="1" dirty="0">
                <a:solidFill>
                  <a:srgbClr val="FF0000"/>
                </a:solidFill>
              </a:rPr>
              <a:t>Folic acid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يتحول في الجسم الى الشكل المختزل الفعال ( حامض رابع هيدروفولك </a:t>
            </a:r>
            <a:r>
              <a:rPr lang="en-US" dirty="0" err="1"/>
              <a:t>Tetrahydrofolic</a:t>
            </a:r>
            <a:r>
              <a:rPr lang="en-US" dirty="0"/>
              <a:t> (FH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ar-IQ" dirty="0"/>
              <a:t>) الذي يعمل ناقلاً لمجموعة حاوية على ذرة كاربون واحدة.</a:t>
            </a:r>
            <a:endParaRPr lang="en-US" dirty="0"/>
          </a:p>
          <a:p>
            <a:pPr algn="r" rtl="1"/>
            <a:r>
              <a:rPr lang="ar-IQ" dirty="0"/>
              <a:t>هناك ثلاث انواع من مساعدات الانزيم المنسوبة لحامض هيدروفولك وهي: </a:t>
            </a:r>
            <a:r>
              <a:rPr lang="en-US" dirty="0" err="1"/>
              <a:t>formyl</a:t>
            </a:r>
            <a:r>
              <a:rPr lang="en-US" dirty="0"/>
              <a:t> FH</a:t>
            </a:r>
            <a:r>
              <a:rPr lang="en-US" baseline="-25000" dirty="0"/>
              <a:t>4 </a:t>
            </a:r>
            <a:r>
              <a:rPr lang="ar-IQ" dirty="0"/>
              <a:t> و </a:t>
            </a:r>
            <a:r>
              <a:rPr lang="en-US" dirty="0"/>
              <a:t>methyl FH</a:t>
            </a:r>
            <a:r>
              <a:rPr lang="en-US" baseline="-25000" dirty="0"/>
              <a:t>4</a:t>
            </a:r>
            <a:r>
              <a:rPr lang="ar-IQ" dirty="0"/>
              <a:t>  و </a:t>
            </a:r>
            <a:r>
              <a:rPr lang="en-US" dirty="0"/>
              <a:t>methylene FH</a:t>
            </a:r>
            <a:r>
              <a:rPr lang="en-US" baseline="-25000" dirty="0"/>
              <a:t>4</a:t>
            </a:r>
            <a:r>
              <a:rPr lang="ar-IQ" dirty="0"/>
              <a:t> وكل منها يستطيع ان يهب ذرة كاربون في تفاعل انزيمي خاص.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en-US" sz="3600" b="1" dirty="0">
                <a:solidFill>
                  <a:srgbClr val="FF0000"/>
                </a:solidFill>
              </a:rPr>
              <a:t>8</a:t>
            </a:r>
            <a:r>
              <a:rPr lang="ar-IQ" sz="3600" b="1" dirty="0" smtClean="0">
                <a:solidFill>
                  <a:srgbClr val="FF0000"/>
                </a:solidFill>
              </a:rPr>
              <a:t>- </a:t>
            </a:r>
            <a:r>
              <a:rPr lang="ar-IQ" sz="3600" b="1" dirty="0">
                <a:solidFill>
                  <a:srgbClr val="FF0000"/>
                </a:solidFill>
              </a:rPr>
              <a:t>حامض اللايبويك </a:t>
            </a:r>
            <a:r>
              <a:rPr lang="en-US" sz="3600" b="1" dirty="0" err="1">
                <a:solidFill>
                  <a:srgbClr val="FF0000"/>
                </a:solidFill>
              </a:rPr>
              <a:t>Lipoic</a:t>
            </a:r>
            <a:r>
              <a:rPr lang="en-US" sz="3600" b="1" dirty="0">
                <a:solidFill>
                  <a:srgbClr val="FF0000"/>
                </a:solidFill>
              </a:rPr>
              <a:t> acid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وهو من فيتامينات </a:t>
            </a:r>
            <a:r>
              <a:rPr lang="en-US" dirty="0"/>
              <a:t>B</a:t>
            </a:r>
            <a:r>
              <a:rPr lang="ar-IQ" dirty="0"/>
              <a:t> المعقد ويوجد بنوعية المؤكسد والمختزل. يتحد هذا الحامض في الجسم مع وحده الايسين للانزيم فيتحول الى الشكل الفعال </a:t>
            </a:r>
            <a:r>
              <a:rPr lang="ar-IQ" dirty="0" smtClean="0"/>
              <a:t>لايبوامايد </a:t>
            </a:r>
            <a:r>
              <a:rPr lang="en-US" dirty="0" err="1"/>
              <a:t>lipoamide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4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pPr rtl="1"/>
            <a:r>
              <a:rPr lang="en-US" sz="3600" b="1" dirty="0" smtClean="0">
                <a:solidFill>
                  <a:srgbClr val="FF0000"/>
                </a:solidFill>
              </a:rPr>
              <a:t>9</a:t>
            </a:r>
            <a:r>
              <a:rPr lang="ar-IQ" sz="3600" b="1" dirty="0" smtClean="0">
                <a:solidFill>
                  <a:srgbClr val="FF0000"/>
                </a:solidFill>
              </a:rPr>
              <a:t>- </a:t>
            </a:r>
            <a:r>
              <a:rPr lang="ar-IQ" sz="3600" b="1" dirty="0">
                <a:solidFill>
                  <a:srgbClr val="FF0000"/>
                </a:solidFill>
              </a:rPr>
              <a:t>فيتامين </a:t>
            </a:r>
            <a:r>
              <a:rPr lang="en-US" sz="3600" b="1" dirty="0">
                <a:solidFill>
                  <a:srgbClr val="FF0000"/>
                </a:solidFill>
              </a:rPr>
              <a:t>B</a:t>
            </a:r>
            <a:r>
              <a:rPr lang="en-US" sz="3600" b="1" baseline="-25000" dirty="0">
                <a:solidFill>
                  <a:srgbClr val="FF0000"/>
                </a:solidFill>
              </a:rPr>
              <a:t>12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ar-IQ" sz="3600" b="1" dirty="0" smtClean="0">
                <a:solidFill>
                  <a:srgbClr val="FF0000"/>
                </a:solidFill>
              </a:rPr>
              <a:t>( </a:t>
            </a:r>
            <a:r>
              <a:rPr lang="ar-IQ" sz="3600" b="1" dirty="0">
                <a:solidFill>
                  <a:srgbClr val="FF0000"/>
                </a:solidFill>
              </a:rPr>
              <a:t>سيانوكوبال امين </a:t>
            </a:r>
            <a:r>
              <a:rPr lang="en-US" sz="3600" b="1" dirty="0" err="1">
                <a:solidFill>
                  <a:srgbClr val="FF0000"/>
                </a:solidFill>
              </a:rPr>
              <a:t>Cyanocobalamine</a:t>
            </a:r>
            <a:r>
              <a:rPr lang="ar-IQ" sz="3600" b="1" dirty="0">
                <a:solidFill>
                  <a:srgbClr val="FF0000"/>
                </a:solidFill>
              </a:rPr>
              <a:t>)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r" rtl="1"/>
            <a:r>
              <a:rPr lang="ar-IQ" dirty="0"/>
              <a:t>يتحول في الجسم الى الشكل الفعال المسمى </a:t>
            </a:r>
            <a:r>
              <a:rPr lang="en-US" dirty="0" smtClean="0"/>
              <a:t>                       </a:t>
            </a:r>
            <a:r>
              <a:rPr lang="ar-IQ" dirty="0" smtClean="0"/>
              <a:t>( </a:t>
            </a:r>
            <a:r>
              <a:rPr lang="ar-IQ" dirty="0"/>
              <a:t>المساعد </a:t>
            </a:r>
            <a:r>
              <a:rPr lang="en-US" dirty="0" smtClean="0"/>
              <a:t>B</a:t>
            </a:r>
            <a:r>
              <a:rPr lang="en-US" baseline="-25000" dirty="0" smtClean="0"/>
              <a:t>12 </a:t>
            </a:r>
            <a:r>
              <a:rPr lang="en-US" dirty="0"/>
              <a:t>Coenzyme , B</a:t>
            </a:r>
            <a:r>
              <a:rPr lang="en-US" baseline="-25000" dirty="0"/>
              <a:t>12</a:t>
            </a:r>
            <a:r>
              <a:rPr lang="ar-IQ" dirty="0" smtClean="0"/>
              <a:t> </a:t>
            </a:r>
            <a:r>
              <a:rPr lang="ar-IQ" dirty="0"/>
              <a:t>) او المساعد </a:t>
            </a:r>
            <a:r>
              <a:rPr lang="ar-IQ" dirty="0" smtClean="0"/>
              <a:t>كوباميد</a:t>
            </a:r>
            <a:r>
              <a:rPr lang="en-US" dirty="0" smtClean="0"/>
              <a:t>    </a:t>
            </a:r>
            <a:r>
              <a:rPr lang="ar-IQ" dirty="0" smtClean="0"/>
              <a:t> </a:t>
            </a:r>
            <a:r>
              <a:rPr lang="ar-IQ" dirty="0"/>
              <a:t>( </a:t>
            </a:r>
            <a:r>
              <a:rPr lang="en-US" dirty="0" smtClean="0"/>
              <a:t>Coabamide coenzyme</a:t>
            </a:r>
            <a:r>
              <a:rPr lang="ar-IQ" dirty="0"/>
              <a:t>) . يشترك المرافق </a:t>
            </a:r>
            <a:r>
              <a:rPr lang="en-US" dirty="0" smtClean="0"/>
              <a:t> B</a:t>
            </a:r>
            <a:r>
              <a:rPr lang="en-US" baseline="-25000" dirty="0" smtClean="0"/>
              <a:t>12</a:t>
            </a:r>
            <a:r>
              <a:rPr lang="en-US" dirty="0" smtClean="0"/>
              <a:t> </a:t>
            </a:r>
            <a:r>
              <a:rPr lang="ar-IQ" dirty="0"/>
              <a:t>مع عدد من الانزيمات التي تدخل في التفاعلات المتضمنه انتقال ذرة كاربون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r>
              <a:rPr lang="ar-IQ" sz="3600" b="1" dirty="0" smtClean="0">
                <a:solidFill>
                  <a:srgbClr val="FF0000"/>
                </a:solidFill>
              </a:rPr>
              <a:t>- </a:t>
            </a:r>
            <a:r>
              <a:rPr lang="ar-IQ" sz="3600" b="1" dirty="0">
                <a:solidFill>
                  <a:srgbClr val="FF0000"/>
                </a:solidFill>
              </a:rPr>
              <a:t>فيتامين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ar-IQ" sz="3600" b="1" dirty="0">
                <a:solidFill>
                  <a:srgbClr val="FF0000"/>
                </a:solidFill>
              </a:rPr>
              <a:t> ( </a:t>
            </a:r>
            <a:r>
              <a:rPr lang="en-US" sz="3600" b="1" dirty="0">
                <a:solidFill>
                  <a:srgbClr val="FF0000"/>
                </a:solidFill>
              </a:rPr>
              <a:t>Ascorbic acid</a:t>
            </a:r>
            <a:r>
              <a:rPr lang="ar-IQ" sz="3600" b="1" dirty="0">
                <a:solidFill>
                  <a:srgbClr val="FF0000"/>
                </a:solidFill>
              </a:rPr>
              <a:t>)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يوجد بنوعية المؤكسد والمختزل. الشكل المختزل يطلق علية حامض الاسكوربك, الذي يعد </a:t>
            </a:r>
            <a:r>
              <a:rPr lang="ar-IQ" dirty="0" smtClean="0"/>
              <a:t>الشكل </a:t>
            </a:r>
            <a:r>
              <a:rPr lang="ar-IQ" dirty="0"/>
              <a:t>الفعال اذ يتاكسد بسرعة الى حامض </a:t>
            </a:r>
            <a:r>
              <a:rPr lang="ar-IQ" dirty="0" smtClean="0"/>
              <a:t> دي هايدرو سكوربك اسد        </a:t>
            </a:r>
            <a:r>
              <a:rPr lang="en-US" dirty="0" smtClean="0"/>
              <a:t>               acid</a:t>
            </a:r>
            <a:r>
              <a:rPr lang="ar-IQ" dirty="0" smtClean="0"/>
              <a:t> </a:t>
            </a:r>
            <a:r>
              <a:rPr lang="en-US" dirty="0" err="1" smtClean="0"/>
              <a:t>dehydroascorbic</a:t>
            </a:r>
            <a:r>
              <a:rPr lang="ar-IQ" dirty="0" smtClean="0"/>
              <a:t>. </a:t>
            </a:r>
            <a:endParaRPr lang="en-US" dirty="0"/>
          </a:p>
          <a:p>
            <a:pPr algn="r" rtl="1"/>
            <a:r>
              <a:rPr lang="ar-IQ" dirty="0"/>
              <a:t>يتحول </a:t>
            </a:r>
            <a:r>
              <a:rPr lang="en-US" dirty="0" err="1"/>
              <a:t>dehydroascorbic</a:t>
            </a:r>
            <a:r>
              <a:rPr lang="en-US" dirty="0"/>
              <a:t> acid</a:t>
            </a:r>
            <a:r>
              <a:rPr lang="ar-IQ" dirty="0"/>
              <a:t> في الجسم الى حامض الاسكوربك بوساطة كلوتاثايون. </a:t>
            </a:r>
            <a:endParaRPr lang="en-US" dirty="0"/>
          </a:p>
          <a:p>
            <a:pPr algn="r" rtl="1"/>
            <a:r>
              <a:rPr lang="ar-IQ" dirty="0"/>
              <a:t>يعد حامض الاسكوربك عاملاً مختزلاً فيشترك مع عدد من الانزيمات في كثير من التفاعلات التي تتضمن ادخال مجموعة الهيدروكسيل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ar-IQ" b="1" dirty="0" smtClean="0">
                <a:solidFill>
                  <a:srgbClr val="FF0000"/>
                </a:solidFill>
              </a:rPr>
              <a:t>- الفيتامينات الذائبه في الدهون </a:t>
            </a:r>
            <a:r>
              <a:rPr lang="en-US" b="1" dirty="0" smtClean="0">
                <a:solidFill>
                  <a:srgbClr val="FF0000"/>
                </a:solidFill>
              </a:rPr>
              <a:t>Fat Soluble Vitamins</a:t>
            </a:r>
            <a:endParaRPr lang="ar-IQ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 smtClean="0"/>
              <a:t>وتشمل فيتامينات </a:t>
            </a:r>
            <a:r>
              <a:rPr lang="en-US" dirty="0" smtClean="0"/>
              <a:t>A</a:t>
            </a:r>
            <a:r>
              <a:rPr lang="ar-IQ" dirty="0" smtClean="0"/>
              <a:t> (أ) وفيتامين </a:t>
            </a:r>
            <a:r>
              <a:rPr lang="en-US" dirty="0" smtClean="0"/>
              <a:t>E</a:t>
            </a:r>
            <a:r>
              <a:rPr lang="ar-IQ" dirty="0" smtClean="0"/>
              <a:t> (</a:t>
            </a:r>
            <a:r>
              <a:rPr lang="ar-SA" dirty="0"/>
              <a:t>هـ</a:t>
            </a:r>
            <a:r>
              <a:rPr lang="ar-IQ" dirty="0" smtClean="0"/>
              <a:t>) و فيتامين </a:t>
            </a:r>
            <a:r>
              <a:rPr lang="en-US" dirty="0" smtClean="0"/>
              <a:t>D</a:t>
            </a:r>
            <a:r>
              <a:rPr lang="ar-IQ" dirty="0" smtClean="0"/>
              <a:t> (د) وفيتامين </a:t>
            </a:r>
            <a:r>
              <a:rPr lang="en-US" dirty="0" smtClean="0"/>
              <a:t>K</a:t>
            </a:r>
            <a:r>
              <a:rPr lang="ar-IQ" dirty="0" smtClean="0"/>
              <a:t> (ك).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Autofit/>
          </a:bodyPr>
          <a:lstStyle/>
          <a:p>
            <a:pPr lvl="0" algn="r" rtl="1"/>
            <a:r>
              <a:rPr lang="en-US" sz="3600" dirty="0" smtClean="0">
                <a:solidFill>
                  <a:srgbClr val="FF0000"/>
                </a:solidFill>
              </a:rPr>
              <a:t> - 1 </a:t>
            </a:r>
            <a:r>
              <a:rPr lang="ar-IQ" sz="3600" b="1" dirty="0">
                <a:solidFill>
                  <a:srgbClr val="FF0000"/>
                </a:solidFill>
              </a:rPr>
              <a:t>فيتامين 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ar-IQ" sz="3600" b="1" dirty="0">
                <a:solidFill>
                  <a:srgbClr val="FF0000"/>
                </a:solidFill>
              </a:rPr>
              <a:t> ( </a:t>
            </a:r>
            <a:r>
              <a:rPr lang="en-US" sz="3600" b="1" dirty="0">
                <a:solidFill>
                  <a:srgbClr val="FF0000"/>
                </a:solidFill>
              </a:rPr>
              <a:t>Vitamin A</a:t>
            </a:r>
            <a:r>
              <a:rPr lang="ar-IQ" sz="3600" b="1" dirty="0">
                <a:solidFill>
                  <a:srgbClr val="FF0000"/>
                </a:solidFill>
              </a:rPr>
              <a:t>)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ar-IQ" sz="3600" b="1" dirty="0" smtClean="0">
                <a:solidFill>
                  <a:srgbClr val="FF0000"/>
                </a:solidFill>
              </a:rPr>
              <a:t>او </a:t>
            </a:r>
            <a:r>
              <a:rPr lang="ar-IQ" sz="3600" b="1" dirty="0">
                <a:solidFill>
                  <a:srgbClr val="FF0000"/>
                </a:solidFill>
              </a:rPr>
              <a:t>الرتينول ( </a:t>
            </a:r>
            <a:r>
              <a:rPr lang="en-US" sz="3600" b="1" dirty="0" err="1">
                <a:solidFill>
                  <a:srgbClr val="FF0000"/>
                </a:solidFill>
              </a:rPr>
              <a:t>Ritinol</a:t>
            </a:r>
            <a:r>
              <a:rPr lang="ar-IQ" sz="3600" b="1" dirty="0">
                <a:solidFill>
                  <a:srgbClr val="FF0000"/>
                </a:solidFill>
              </a:rPr>
              <a:t>)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/>
              <a:t>يتحول مركب البيتا- كاروتين الى فيتامين </a:t>
            </a:r>
            <a:r>
              <a:rPr lang="en-US" dirty="0"/>
              <a:t>A</a:t>
            </a:r>
            <a:r>
              <a:rPr lang="ar-IQ" dirty="0"/>
              <a:t> في المعدة ثم يتأستر وينقل الى الكبد بوساطة البروتين الدهني كيلومايكرون </a:t>
            </a:r>
            <a:r>
              <a:rPr lang="en-US" dirty="0"/>
              <a:t>Chylomicron </a:t>
            </a:r>
            <a:r>
              <a:rPr lang="ar-IQ" dirty="0"/>
              <a:t>, ثم ينتقل من الكبد الى الاعضاء الهادفه </a:t>
            </a:r>
            <a:r>
              <a:rPr lang="en-US" dirty="0"/>
              <a:t>target organs</a:t>
            </a:r>
            <a:r>
              <a:rPr lang="ar-IQ" dirty="0"/>
              <a:t> بوساطة بروتين خاص يدعى البروتين المتحد بالرنتول </a:t>
            </a:r>
            <a:r>
              <a:rPr lang="en-US" dirty="0" err="1"/>
              <a:t>Rintol</a:t>
            </a:r>
            <a:r>
              <a:rPr lang="en-US" dirty="0"/>
              <a:t> Binding Protein</a:t>
            </a:r>
          </a:p>
        </p:txBody>
      </p:sp>
    </p:spTree>
    <p:extLst>
      <p:ext uri="{BB962C8B-B14F-4D97-AF65-F5344CB8AC3E}">
        <p14:creationId xmlns:p14="http://schemas.microsoft.com/office/powerpoint/2010/main" val="42465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en-US" sz="3600" b="1" dirty="0" smtClean="0"/>
              <a:t>2</a:t>
            </a:r>
            <a:r>
              <a:rPr lang="ar-IQ" sz="3600" b="1" dirty="0" smtClean="0"/>
              <a:t>- فيتامين </a:t>
            </a:r>
            <a:r>
              <a:rPr lang="en-US" sz="3600" b="1" dirty="0"/>
              <a:t>E</a:t>
            </a:r>
            <a:r>
              <a:rPr lang="ar-IQ" sz="3600" b="1" dirty="0"/>
              <a:t> او الفا –  </a:t>
            </a:r>
            <a:r>
              <a:rPr lang="ar-IQ" sz="3600" b="1" dirty="0" smtClean="0"/>
              <a:t>توكوفيرول</a:t>
            </a:r>
            <a:r>
              <a:rPr lang="en-US" sz="3600" b="1" dirty="0" smtClean="0"/>
              <a:t>  </a:t>
            </a:r>
            <a:br>
              <a:rPr lang="en-US" sz="3600" b="1" dirty="0" smtClean="0"/>
            </a:br>
            <a:r>
              <a:rPr lang="ar-IQ" sz="3600" b="1" dirty="0" smtClean="0"/>
              <a:t>α</a:t>
            </a:r>
            <a:r>
              <a:rPr lang="en-US" sz="3600" b="1" dirty="0" smtClean="0"/>
              <a:t> -</a:t>
            </a:r>
            <a:r>
              <a:rPr lang="en-US" sz="3600" b="1" dirty="0" err="1" smtClean="0"/>
              <a:t>Tocopherol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يوجد بسته اشكال مختلفه تقريباً وهي: الفا وبيتا وكاما ودلتا وايتا وزيتا, غير ان اكثر هذه الاشكال وفرة واهما في الحياة البايولوجية هو الفا –  توكوفيرول . يتم امتصاص فيتامين </a:t>
            </a:r>
            <a:r>
              <a:rPr lang="en-US" dirty="0"/>
              <a:t>E</a:t>
            </a:r>
            <a:r>
              <a:rPr lang="ar-IQ" dirty="0"/>
              <a:t> عن طريق الامعاء الدقيقة وينقل عن طريق الدم الى الكبد بوساطة البروتين الدهني كيلومايكرون   </a:t>
            </a:r>
            <a:r>
              <a:rPr lang="en-US" dirty="0"/>
              <a:t>Chylomicron </a:t>
            </a:r>
            <a:r>
              <a:rPr lang="ar-IQ" dirty="0"/>
              <a:t>ومنه ينقل الى الانسجة </a:t>
            </a:r>
            <a:r>
              <a:rPr lang="ar-IQ" dirty="0" smtClean="0"/>
              <a:t>المختلفة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en-US" sz="3600" b="1" dirty="0" smtClean="0">
                <a:solidFill>
                  <a:srgbClr val="FF0000"/>
                </a:solidFill>
              </a:rPr>
              <a:t> 3</a:t>
            </a:r>
            <a:r>
              <a:rPr lang="ar-IQ" sz="3600" b="1" dirty="0" smtClean="0">
                <a:solidFill>
                  <a:srgbClr val="FF0000"/>
                </a:solidFill>
              </a:rPr>
              <a:t> - فيتامين </a:t>
            </a:r>
            <a:r>
              <a:rPr lang="en-US" sz="3600" b="1" dirty="0">
                <a:solidFill>
                  <a:srgbClr val="FF0000"/>
                </a:solidFill>
              </a:rPr>
              <a:t>D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يوجد بشكلين وهما فيتامين </a:t>
            </a:r>
            <a:r>
              <a:rPr lang="en-US" dirty="0"/>
              <a:t>D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ar-IQ" dirty="0"/>
              <a:t>والمسى كالسيفرول </a:t>
            </a:r>
            <a:r>
              <a:rPr lang="en-US" dirty="0"/>
              <a:t>Calciferol</a:t>
            </a:r>
            <a:r>
              <a:rPr lang="ar-IQ" dirty="0"/>
              <a:t> وفيتامين </a:t>
            </a:r>
            <a:r>
              <a:rPr lang="en-US" dirty="0"/>
              <a:t>D</a:t>
            </a:r>
            <a:r>
              <a:rPr lang="en-US" baseline="-25000" dirty="0"/>
              <a:t>3</a:t>
            </a:r>
            <a:r>
              <a:rPr lang="ar-IQ" dirty="0"/>
              <a:t> المسمى كول كالسيفرول </a:t>
            </a:r>
            <a:r>
              <a:rPr lang="en-US" dirty="0"/>
              <a:t>Cholcaciferol  </a:t>
            </a:r>
            <a:r>
              <a:rPr lang="ar-IQ" dirty="0"/>
              <a:t>. يأتي فيتامين </a:t>
            </a:r>
            <a:r>
              <a:rPr lang="en-US" dirty="0"/>
              <a:t>D</a:t>
            </a:r>
            <a:r>
              <a:rPr lang="ar-IQ" dirty="0"/>
              <a:t> من مصدرين وهما الغذاء وتاثير الاشعة فوق البنفسجية اذ تتحول الماده الاولية (</a:t>
            </a:r>
            <a:r>
              <a:rPr lang="en-US" dirty="0"/>
              <a:t>7-hydroxy cholesterol</a:t>
            </a:r>
            <a:r>
              <a:rPr lang="ar-IQ" dirty="0"/>
              <a:t>) في الجلد الى فيتامين </a:t>
            </a:r>
            <a:r>
              <a:rPr lang="en-US" dirty="0"/>
              <a:t>D</a:t>
            </a:r>
            <a:r>
              <a:rPr lang="ar-IQ" dirty="0"/>
              <a:t> . يتم امتصاص فيتامين </a:t>
            </a:r>
            <a:r>
              <a:rPr lang="en-US" dirty="0"/>
              <a:t>D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ar-IQ" dirty="0"/>
              <a:t>من خلال الامعاء الدقيقة الى الدم حيث يتحد مع الكلوبيولين وينقل عن طريق الدم الى الكبد حيث يتحول في الكبد </a:t>
            </a:r>
            <a:r>
              <a:rPr lang="ar-IQ" dirty="0" smtClean="0"/>
              <a:t>الى  25- هيدروكسي</a:t>
            </a:r>
            <a:r>
              <a:rPr lang="en-US" dirty="0" smtClean="0"/>
              <a:t> </a:t>
            </a:r>
            <a:r>
              <a:rPr lang="ar-IQ" smtClean="0"/>
              <a:t>كول كال</a:t>
            </a:r>
            <a:r>
              <a:rPr lang="ar-IQ"/>
              <a:t>س</a:t>
            </a:r>
            <a:r>
              <a:rPr lang="ar-IQ" smtClean="0"/>
              <a:t>يفرول                                 </a:t>
            </a:r>
            <a:r>
              <a:rPr lang="en-US" dirty="0"/>
              <a:t>25- </a:t>
            </a:r>
            <a:r>
              <a:rPr lang="en-US" dirty="0" err="1"/>
              <a:t>hydroxy</a:t>
            </a:r>
            <a:r>
              <a:rPr lang="en-US" dirty="0"/>
              <a:t> </a:t>
            </a:r>
            <a:r>
              <a:rPr lang="en-US" dirty="0" err="1"/>
              <a:t>cholcaciferol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3600" b="1" dirty="0" smtClean="0">
                <a:solidFill>
                  <a:srgbClr val="FF0000"/>
                </a:solidFill>
              </a:rPr>
              <a:t> - 4</a:t>
            </a:r>
            <a:r>
              <a:rPr lang="ar-IQ" sz="3600" b="1" dirty="0" smtClean="0">
                <a:solidFill>
                  <a:srgbClr val="FF0000"/>
                </a:solidFill>
              </a:rPr>
              <a:t>فيتامين </a:t>
            </a:r>
            <a:r>
              <a:rPr lang="en-US" sz="3600" b="1" dirty="0" smtClean="0">
                <a:solidFill>
                  <a:srgbClr val="FF0000"/>
                </a:solidFill>
              </a:rPr>
              <a:t>K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يوجد بثلاث اشكال وهي: فيتامين </a:t>
            </a:r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ar-IQ" dirty="0" smtClean="0"/>
              <a:t> (</a:t>
            </a:r>
            <a:r>
              <a:rPr lang="en-US" dirty="0" smtClean="0"/>
              <a:t>Phylloquinone</a:t>
            </a:r>
            <a:r>
              <a:rPr lang="ar-IQ" dirty="0" smtClean="0"/>
              <a:t>) وفيتامين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ar-IQ" dirty="0" smtClean="0"/>
              <a:t> (</a:t>
            </a:r>
            <a:r>
              <a:rPr lang="en-US" dirty="0" smtClean="0"/>
              <a:t>Menaquinone</a:t>
            </a:r>
            <a:r>
              <a:rPr lang="ar-IQ" dirty="0" smtClean="0"/>
              <a:t>) وفيتامين </a:t>
            </a:r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r>
              <a:rPr lang="ar-IQ" dirty="0" smtClean="0"/>
              <a:t> (</a:t>
            </a:r>
            <a:r>
              <a:rPr lang="en-US" dirty="0" smtClean="0"/>
              <a:t>Menadione</a:t>
            </a:r>
            <a:r>
              <a:rPr lang="ar-IQ" dirty="0" smtClean="0"/>
              <a:t>).</a:t>
            </a:r>
          </a:p>
          <a:p>
            <a:pPr algn="r" rtl="1"/>
            <a:r>
              <a:rPr lang="ar-IQ" dirty="0" smtClean="0"/>
              <a:t>يعد فيتامين </a:t>
            </a:r>
            <a:r>
              <a:rPr lang="en-US" dirty="0" smtClean="0"/>
              <a:t>K</a:t>
            </a:r>
            <a:r>
              <a:rPr lang="ar-IQ" dirty="0" smtClean="0"/>
              <a:t> عنصراً مهماً في عمليه تخثر الدم, حيث يحفز انتاج عوامل التخثر </a:t>
            </a:r>
            <a:r>
              <a:rPr lang="en-US" dirty="0" smtClean="0"/>
              <a:t>Clotting factors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6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r" rtl="1"/>
            <a:r>
              <a:rPr lang="ar-IQ" dirty="0" smtClean="0"/>
              <a:t>تستخدم الفيتامينت لاغراض الانتاج والنمو .</a:t>
            </a:r>
          </a:p>
          <a:p>
            <a:pPr algn="r" rtl="1"/>
            <a:r>
              <a:rPr lang="ar-IQ" dirty="0" smtClean="0"/>
              <a:t>ان </a:t>
            </a:r>
            <a:r>
              <a:rPr lang="ar-IQ" smtClean="0"/>
              <a:t>معضم الفيتامينات </a:t>
            </a:r>
            <a:r>
              <a:rPr lang="ar-IQ" dirty="0" smtClean="0"/>
              <a:t>يتحول داخل الجسم الى مساعدات الانزيمات </a:t>
            </a:r>
            <a:r>
              <a:rPr lang="en-US" dirty="0" smtClean="0"/>
              <a:t>Coenzymes</a:t>
            </a:r>
            <a:r>
              <a:rPr lang="ar-IQ" dirty="0" smtClean="0"/>
              <a:t> وعلى الخصوص الفيتامينات الذائبه في الماء.</a:t>
            </a:r>
          </a:p>
          <a:p>
            <a:pPr algn="r" rtl="1"/>
            <a:r>
              <a:rPr lang="ar-IQ" dirty="0" smtClean="0"/>
              <a:t>عند غياب الفيتامينات عن الجسم, فأن هناك تفاعلات انزيمية معينه تبطؤ او تضمحل فيتولد عن ذلك اعراض مرضية.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76544"/>
              </p:ext>
            </p:extLst>
          </p:nvPr>
        </p:nvGraphicFramePr>
        <p:xfrm>
          <a:off x="513394" y="404664"/>
          <a:ext cx="7985660" cy="614805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{21E4AEA4-8DFA-4A89-87EB-49C32662AFE0}</a:tableStyleId>
              </a:tblPr>
              <a:tblGrid>
                <a:gridCol w="674719"/>
                <a:gridCol w="1019157"/>
                <a:gridCol w="1019157"/>
                <a:gridCol w="3160197"/>
                <a:gridCol w="2112430"/>
              </a:tblGrid>
              <a:tr h="3170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اسم الفيتامين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الاسم العلمي (الكيميائي)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المصدر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الوظيفة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أعراض نقصه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6341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r>
                        <a:rPr lang="en-US" sz="11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الثيامين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Thiamin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الخبز الحاوي على النخاله- الحليب- الخضر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عنصر أساسي في إنتاج الطاقة في الجسم.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يعمل كفاتح للشهية.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يقي من الإصابة بمرض البري بري.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 يعمل كإنزيم مساعد في عمليات التمثيل الغذائي للكربوهيدرات.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مرض البري بري (إلتهاب الأعصاب وضعفها وعدم انتظام الحركة)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6341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r>
                        <a:rPr lang="en-US" sz="1100" b="1" baseline="-25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الرايبوفلافين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Riboflavin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البيض- الكبد- الخضر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يشارك في إمداد الجسم بالطاقة.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إنتاج خلايا الدم الحمراء.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عنصر هام في التمثيل الغذائي للبروتينات.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 نمو وتجديد الأنسجة والخلايا.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تشقق الجلد والشفتين – التهاب قرنية العين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47560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r>
                        <a:rPr lang="en-US" sz="1100" b="1" baseline="-25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النياسين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Niacin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البيض- الكبد- البقول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المحافظة على سلامة وصحة الجلد.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يشارك في إنتاج الطاقة.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الحفاظ على أداء وظائف الجهاز العصبي والهضمي.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مرض البلاجرا (قساوة الجلد)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6341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r>
                        <a:rPr lang="en-US" sz="1100" b="1" baseline="-25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البيريدوكسين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Pyridoxine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صفار البيض- الأسماك- الخميرة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يساهم في التمثيل الغذائي للبروتينات والكربوهيدرات والدهون.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من المواد الهامة لتخليق الهيموجلوبين.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يساعد في إنتاج الطاقة في الجسم.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 يساعد في إنتاج الأجسام المضادة والهرمونات.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اضطرابات الجهاز العصبي المركزي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47560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r>
                        <a:rPr lang="en-US" sz="1100" b="1" baseline="-25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كوبال أمين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Cobalamine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الكبد- الحليب- الجبن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يساعد الجهاز العصبي على القيام بوظائفه.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يساعد على النمو السليم للجسم.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يدخل في التمثيل الغذائي للبروتينات والكربوهيدرات والدهون.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فقر الدم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6341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البيوتين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البيوتين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Biotin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الكبد- الحليب- البيض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يدخل في عملية التمثيل الغذائي للنشويات والدهون.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أساسي في إنتاج الطاقة.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يساعد على منع الصلع المبكر.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 أساسي لصحو وسلامة الجلد.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تقشر الجلد- إعياء شديد- فقدان الشهية- آلام العضلات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6341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حامض البانتوثنيك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حامض البانتوثنيك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Pantothenic Acid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الخميرة- الحليب- البيض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يشارك في إنتاج الأجسام المضادة.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يدخل في تخليق الهيموجلوبين وبعض الهرمونات.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يلعب دورا أساسيا في التمثيل الغذائي للبروتينات والدهون والكربوهيدرات.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زيادة سرعة ترسيب كرات الدم الحمراء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47560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حامض الفوليك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حامض الفوليك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Folic Acid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الخضر- اللحوم- البيض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يدخل في تكوين الهيموجلوبين وخلايا الدم الحمراء.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يدخل في التمثيل الغذائي للبروتينات.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يستخدم في علاج الأنيميا.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فقر الدم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  <a:tr h="95121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فيتامين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حامض الأسكوربيك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Ascorbic Acid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الفواكه الحمضية- الطماطم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الخضروات الطازجة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المساعدة في الوقاية من العدوى الفيروسية وبعض أنواع العدوى البكتيرية.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يلعب دورا هاما في تخليق خلايا الدم الحمراء وبعض الهرمونات.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المساعدة على امتصاص الكالسيوم وبناء الأسنان والعظام.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4- المساعدة في التئام الجروح وكسور العظام.</a:t>
                      </a:r>
                      <a:endParaRPr lang="en-US" sz="105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مرض الاسقربوط  (نزف الدم وتشقق اللثة وتشوه الأسنان)</a:t>
                      </a:r>
                      <a:endParaRPr lang="en-US" sz="105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958" marR="50958" marT="0" marB="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0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968201"/>
              </p:ext>
            </p:extLst>
          </p:nvPr>
        </p:nvGraphicFramePr>
        <p:xfrm>
          <a:off x="457199" y="548677"/>
          <a:ext cx="8229601" cy="58950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{7DF18680-E054-41AD-8BC1-D1AEF772440D}</a:tableStyleId>
              </a:tblPr>
              <a:tblGrid>
                <a:gridCol w="1078090"/>
                <a:gridCol w="1477585"/>
                <a:gridCol w="1773102"/>
                <a:gridCol w="2462641"/>
                <a:gridCol w="1438183"/>
              </a:tblGrid>
              <a:tr h="7200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اسم الفيتامين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الاسم العلمي (الكيميائي)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المصدر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الوظيفة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أعراض نقصه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</a:tr>
              <a:tr h="14785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فيتامين أ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(A)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الريتينول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Ritinol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البيض- الكبد- الحليب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المحافظة على صحة وسلامة الجلد.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عامل أساسي في الإبصار وخاصة أثناء الليل.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يدخل في العديد من عمليات التمثيل الغذائي.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مرض العمى الليلي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</a:tr>
              <a:tr h="14785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فيتامين ﻫ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(E)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ألفا-توكوفيرول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α-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Tocopherol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اللحم- البيض- السمك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مادة مضادة للأكسدة.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يشارك في بناء خلايا الدم الحمراء.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يساعد في منع حدوث الإجهاض التلقائي في السيدات.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ضمور العضلات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</a:tr>
              <a:tr h="14785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فيتامين د 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(D)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كالسيفرول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Calciferol</a:t>
                      </a: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السمك- الكبدة – البيض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ينظم عملية هضم وامتصاص الكالسيوم والفسفور في الأمعاء.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يعمل على بناء عظام وأسنان قوية.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 يحافظ على ثبات مستوى الكالسيوم في الدم.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مرض الكساح عند الأطفال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</a:tr>
              <a:tr h="73928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فيتامين ك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(K)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فيلوكينون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Phylloquinone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الكبد- البقول- الخضروات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 عنصر أساسي في عملية تجلط الدم.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 المساعدة في التمثيل الغذائي لبناء العظام.</a:t>
                      </a:r>
                      <a:endParaRPr lang="en-US" sz="1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التأخر في تخثر الدم ومرض الرعاف</a:t>
                      </a:r>
                      <a:endParaRPr 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03" marR="59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7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rtl="1"/>
            <a:r>
              <a:rPr lang="ar-IQ" sz="4000" b="1" dirty="0" smtClean="0">
                <a:solidFill>
                  <a:srgbClr val="FF0000"/>
                </a:solidFill>
              </a:rPr>
              <a:t> تصنيف الفيتامينات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Classification of Vitamins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b="1" dirty="0" smtClean="0"/>
              <a:t>تصنف الفيتامينات الى صنفين اساسين:</a:t>
            </a:r>
          </a:p>
          <a:p>
            <a:pPr marL="0" indent="0" algn="r" rtl="1">
              <a:buNone/>
            </a:pPr>
            <a:endParaRPr lang="ar-IQ" b="1" dirty="0" smtClean="0"/>
          </a:p>
          <a:p>
            <a:pPr marL="0" indent="0" algn="r" rt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ar-IQ" b="1" dirty="0" smtClean="0">
                <a:solidFill>
                  <a:srgbClr val="FF0000"/>
                </a:solidFill>
              </a:rPr>
              <a:t>- الفيتامينات الذائبة في الماء </a:t>
            </a:r>
            <a:r>
              <a:rPr lang="en-US" b="1" dirty="0" smtClean="0">
                <a:solidFill>
                  <a:srgbClr val="FF0000"/>
                </a:solidFill>
              </a:rPr>
              <a:t>Water Soluble Vitamins</a:t>
            </a:r>
          </a:p>
        </p:txBody>
      </p:sp>
    </p:spTree>
    <p:extLst>
      <p:ext uri="{BB962C8B-B14F-4D97-AF65-F5344CB8AC3E}">
        <p14:creationId xmlns:p14="http://schemas.microsoft.com/office/powerpoint/2010/main" val="5821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805"/>
            <a:ext cx="8229600" cy="58655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ar-IQ" b="1" dirty="0" smtClean="0">
                <a:solidFill>
                  <a:srgbClr val="FF0000"/>
                </a:solidFill>
              </a:rPr>
              <a:t>- فيتامين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ar-IQ" b="1" dirty="0" smtClean="0">
                <a:solidFill>
                  <a:srgbClr val="FF0000"/>
                </a:solidFill>
              </a:rPr>
              <a:t> (الثيامين </a:t>
            </a:r>
            <a:r>
              <a:rPr lang="en-US" b="1" dirty="0" smtClean="0">
                <a:solidFill>
                  <a:srgbClr val="FF0000"/>
                </a:solidFill>
              </a:rPr>
              <a:t>Thiamin</a:t>
            </a:r>
            <a:r>
              <a:rPr lang="ar-IQ" b="1" dirty="0" smtClean="0">
                <a:solidFill>
                  <a:srgbClr val="FF0000"/>
                </a:solidFill>
              </a:rPr>
              <a:t> )</a:t>
            </a:r>
          </a:p>
          <a:p>
            <a:pPr marL="0" indent="0" algn="r" rtl="1">
              <a:buNone/>
            </a:pPr>
            <a:r>
              <a:rPr lang="ar-IQ" dirty="0" smtClean="0"/>
              <a:t>يتحول فيتامين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ar-IQ" dirty="0" smtClean="0"/>
              <a:t> في الجسم الى الشكل الفعال ( ثيامين بايروفوسفات </a:t>
            </a:r>
            <a:r>
              <a:rPr lang="en-US" dirty="0" smtClean="0"/>
              <a:t>thiamin pyrophosphate</a:t>
            </a:r>
            <a:r>
              <a:rPr lang="ar-IQ" dirty="0" smtClean="0"/>
              <a:t> ) ومختصره (</a:t>
            </a:r>
            <a:r>
              <a:rPr lang="en-US" dirty="0" smtClean="0"/>
              <a:t>TPP</a:t>
            </a:r>
            <a:r>
              <a:rPr lang="ar-IQ" dirty="0" smtClean="0"/>
              <a:t>) وينتج من تفاعل </a:t>
            </a:r>
            <a:r>
              <a:rPr lang="en-US" dirty="0" smtClean="0"/>
              <a:t>ATP</a:t>
            </a:r>
            <a:r>
              <a:rPr lang="ar-IQ" dirty="0" smtClean="0"/>
              <a:t> مع الثيامين وانزيم     بايروفوسفو كاينيز </a:t>
            </a:r>
            <a:r>
              <a:rPr lang="en-US" dirty="0" smtClean="0"/>
              <a:t>Pyrophospho kinase </a:t>
            </a:r>
            <a:r>
              <a:rPr lang="ar-IQ" dirty="0"/>
              <a:t> </a:t>
            </a:r>
            <a:r>
              <a:rPr lang="ar-IQ" dirty="0" smtClean="0"/>
              <a:t>. </a:t>
            </a:r>
            <a:r>
              <a:rPr lang="ar-SA" dirty="0"/>
              <a:t>يشترك الثيامين بيروفوسفات كمرافق للانزيمات التالية</a:t>
            </a:r>
            <a:r>
              <a:rPr lang="ar-IQ" dirty="0" smtClean="0"/>
              <a:t>:</a:t>
            </a:r>
          </a:p>
          <a:p>
            <a:pPr marL="514350" indent="-514350" algn="r" rtl="1">
              <a:buAutoNum type="arabic1Minus"/>
            </a:pPr>
            <a:r>
              <a:rPr lang="ar-SA" dirty="0" smtClean="0"/>
              <a:t>الأنزيمات النازعة لمجموعة الكربوكسيل من الأحماض الالفا – كيتوني</a:t>
            </a:r>
            <a:r>
              <a:rPr lang="ar-IQ" dirty="0" smtClean="0"/>
              <a:t>ة </a:t>
            </a:r>
            <a:r>
              <a:rPr lang="en-US" dirty="0" smtClean="0"/>
              <a:t>.α – </a:t>
            </a:r>
            <a:r>
              <a:rPr lang="en-US" dirty="0" err="1" smtClean="0"/>
              <a:t>Keto</a:t>
            </a:r>
            <a:r>
              <a:rPr lang="en-US" dirty="0" smtClean="0"/>
              <a:t> Acid Decarboxylase</a:t>
            </a:r>
            <a:r>
              <a:rPr lang="ar-IQ" dirty="0" smtClean="0"/>
              <a:t> </a:t>
            </a:r>
          </a:p>
          <a:p>
            <a:pPr marL="514350" indent="-514350" algn="r" rtl="1">
              <a:buAutoNum type="arabic1Minus"/>
            </a:pPr>
            <a:r>
              <a:rPr lang="ar-IQ" dirty="0" smtClean="0"/>
              <a:t> </a:t>
            </a:r>
            <a:r>
              <a:rPr lang="ar-SA" dirty="0"/>
              <a:t>الأنزيمات المؤكسدة للأحماض الفا – </a:t>
            </a:r>
            <a:r>
              <a:rPr lang="ar-SA" dirty="0" smtClean="0"/>
              <a:t>كيتونية</a:t>
            </a:r>
            <a:r>
              <a:rPr lang="ar-IQ" dirty="0" smtClean="0"/>
              <a:t>               </a:t>
            </a:r>
            <a:r>
              <a:rPr lang="en-US" dirty="0" smtClean="0"/>
              <a:t> </a:t>
            </a:r>
            <a:r>
              <a:rPr lang="en-US" dirty="0"/>
              <a:t>α - </a:t>
            </a:r>
            <a:r>
              <a:rPr lang="en-US" dirty="0" err="1"/>
              <a:t>Keto</a:t>
            </a:r>
            <a:r>
              <a:rPr lang="en-US" dirty="0"/>
              <a:t> Acid Oxidase</a:t>
            </a:r>
            <a:r>
              <a:rPr lang="en-US" dirty="0" smtClean="0"/>
              <a:t>.</a:t>
            </a:r>
            <a:endParaRPr lang="ar-IQ" dirty="0" smtClean="0"/>
          </a:p>
          <a:p>
            <a:pPr marL="514350" indent="-514350" algn="r" rtl="1">
              <a:buAutoNum type="arabic1Minus"/>
            </a:pPr>
            <a:r>
              <a:rPr lang="ar-IQ" dirty="0" smtClean="0"/>
              <a:t> </a:t>
            </a:r>
            <a:r>
              <a:rPr lang="ar-SA" dirty="0" smtClean="0"/>
              <a:t>الأنزيمات الناقلة لمجموعة الكربونيل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Transketolase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42493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3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ar-IQ" b="1" dirty="0" smtClean="0">
                <a:solidFill>
                  <a:srgbClr val="FF0000"/>
                </a:solidFill>
              </a:rPr>
              <a:t>- </a:t>
            </a:r>
            <a:r>
              <a:rPr lang="ar-IQ" b="1" dirty="0">
                <a:solidFill>
                  <a:srgbClr val="FF0000"/>
                </a:solidFill>
              </a:rPr>
              <a:t>فيتامين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IQ" b="1" dirty="0" smtClean="0">
                <a:solidFill>
                  <a:srgbClr val="FF0000"/>
                </a:solidFill>
              </a:rPr>
              <a:t> (الرايبوفلافين </a:t>
            </a:r>
            <a:r>
              <a:rPr lang="en-US" b="1" dirty="0" smtClean="0">
                <a:solidFill>
                  <a:srgbClr val="FF0000"/>
                </a:solidFill>
              </a:rPr>
              <a:t>Riboflavin</a:t>
            </a:r>
            <a:r>
              <a:rPr lang="ar-IQ" b="1" dirty="0" smtClean="0">
                <a:solidFill>
                  <a:srgbClr val="FF0000"/>
                </a:solidFill>
              </a:rPr>
              <a:t> 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/>
              <a:t>يتحول فيتامين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ar-IQ" dirty="0" smtClean="0"/>
              <a:t> </a:t>
            </a:r>
            <a:r>
              <a:rPr lang="ar-IQ" dirty="0"/>
              <a:t>في الجسم الى </a:t>
            </a:r>
            <a:r>
              <a:rPr lang="ar-IQ" dirty="0" smtClean="0"/>
              <a:t>الشكلين الفعالين</a:t>
            </a:r>
            <a:r>
              <a:rPr lang="en-US" dirty="0" smtClean="0"/>
              <a:t>:</a:t>
            </a:r>
            <a:r>
              <a:rPr lang="ar-IQ" dirty="0" smtClean="0"/>
              <a:t> فلافين احادي النيوكليوتيد </a:t>
            </a:r>
            <a:r>
              <a:rPr lang="en-US" dirty="0" smtClean="0"/>
              <a:t>Flavin mononucleotide</a:t>
            </a:r>
            <a:r>
              <a:rPr lang="ar-IQ" dirty="0" smtClean="0"/>
              <a:t> ومختصرة </a:t>
            </a:r>
            <a:r>
              <a:rPr lang="en-US" dirty="0" smtClean="0"/>
              <a:t>FMN</a:t>
            </a:r>
            <a:r>
              <a:rPr lang="ar-IQ" dirty="0" smtClean="0"/>
              <a:t> وفلافين ادنين ثنائي النيوكليوتيد </a:t>
            </a:r>
            <a:r>
              <a:rPr lang="en-US" dirty="0" smtClean="0"/>
              <a:t>Flavin </a:t>
            </a:r>
            <a:r>
              <a:rPr lang="en-US" dirty="0"/>
              <a:t>Adenine </a:t>
            </a:r>
            <a:r>
              <a:rPr lang="en-US" dirty="0" smtClean="0"/>
              <a:t>Dinucleotide</a:t>
            </a:r>
            <a:r>
              <a:rPr lang="ar-IQ" dirty="0" smtClean="0"/>
              <a:t> ومختصرة </a:t>
            </a:r>
            <a:r>
              <a:rPr lang="en-US" dirty="0" smtClean="0"/>
              <a:t>FAD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r>
              <a:rPr lang="ar-IQ" dirty="0" smtClean="0"/>
              <a:t>يشترك كلا من </a:t>
            </a:r>
            <a:r>
              <a:rPr lang="en-US" dirty="0" smtClean="0"/>
              <a:t>FMN</a:t>
            </a:r>
            <a:r>
              <a:rPr lang="ar-IQ" dirty="0" smtClean="0"/>
              <a:t> و </a:t>
            </a:r>
            <a:r>
              <a:rPr lang="en-US" dirty="0" smtClean="0"/>
              <a:t>FAD</a:t>
            </a:r>
            <a:r>
              <a:rPr lang="ar-IQ" dirty="0" smtClean="0"/>
              <a:t> مع عدد من الانزيمات التي تقوم بنقل الاكترونات وتكوين الـ </a:t>
            </a:r>
            <a:r>
              <a:rPr lang="en-US" dirty="0" smtClean="0"/>
              <a:t>ATP</a:t>
            </a:r>
            <a:r>
              <a:rPr lang="ar-IQ" dirty="0" smtClean="0"/>
              <a:t> من خلال عمليات الاكسده والاختزال. </a:t>
            </a:r>
          </a:p>
          <a:p>
            <a:pPr marL="0" indent="0" algn="r" rtl="1">
              <a:buNone/>
            </a:pPr>
            <a:r>
              <a:rPr lang="ar-IQ" dirty="0" smtClean="0"/>
              <a:t>وتشمل هذه الانزيمات مايلي: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300" dirty="0" smtClean="0"/>
              <a:t>NAD-dehydrogenase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300" dirty="0" smtClean="0"/>
              <a:t>Succinate  </a:t>
            </a:r>
            <a:r>
              <a:rPr lang="en-US" sz="3300" dirty="0"/>
              <a:t>dehydrogenase</a:t>
            </a:r>
            <a:endParaRPr lang="en-US" sz="33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300" dirty="0" smtClean="0"/>
              <a:t>Pyruvate  </a:t>
            </a:r>
            <a:r>
              <a:rPr lang="en-US" sz="3300" dirty="0"/>
              <a:t>dehydrogenase</a:t>
            </a:r>
            <a:r>
              <a:rPr lang="en-US" sz="3300" dirty="0" smtClean="0"/>
              <a:t>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300" dirty="0" smtClean="0"/>
              <a:t>Ketoglutarate dehydrogenase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300" dirty="0" smtClean="0"/>
              <a:t>Acetyl CoA dehydrogenase                                        </a:t>
            </a:r>
          </a:p>
          <a:p>
            <a:pPr marL="0" indent="0" algn="r" rtl="1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3690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8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9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1652</Words>
  <Application>Microsoft Office PowerPoint</Application>
  <PresentationFormat>On-screen Show (4:3)</PresentationFormat>
  <Paragraphs>197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 Vitamins &amp; Coenzymes</vt:lpstr>
      <vt:lpstr>تعريف الفيتامينات</vt:lpstr>
      <vt:lpstr>PowerPoint Presentation</vt:lpstr>
      <vt:lpstr> تصنيف الفيتامينات  Classification of Vitamins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– فيتامين B6    </vt:lpstr>
      <vt:lpstr>PowerPoint Presentation</vt:lpstr>
      <vt:lpstr>PowerPoint Presentation</vt:lpstr>
      <vt:lpstr>PowerPoint Presentation</vt:lpstr>
      <vt:lpstr>تشترك الاشكال الفعالة لفيتامين B6  كمرافقات لعدد من الانزيمات تتضمن ماياتي: </vt:lpstr>
      <vt:lpstr>4- حامض النيكوتينك Nicotinic acid او                         ( النياسين Niacin) B3 </vt:lpstr>
      <vt:lpstr>PowerPoint Presentation</vt:lpstr>
      <vt:lpstr>  5- حامض البانتوثيك  Pantothenic acid  </vt:lpstr>
      <vt:lpstr>يعمل مرافق الانزيم A مع عدد من الانزيمات التي تتضمن التفاعلات الاتية: </vt:lpstr>
      <vt:lpstr>6- بايوتين Biotin </vt:lpstr>
      <vt:lpstr>7- حامض الفوليك Folic acid </vt:lpstr>
      <vt:lpstr>8- حامض اللايبويك Lipoic acid </vt:lpstr>
      <vt:lpstr>9- فيتامين B12                                                            ( سيانوكوبال امين Cyanocobalamine) </vt:lpstr>
      <vt:lpstr>10- فيتامين C ( Ascorbic acid) </vt:lpstr>
      <vt:lpstr>PowerPoint Presentation</vt:lpstr>
      <vt:lpstr> - 1 فيتامين A ( Vitamin A)                                او الرتينول ( Ritinol) </vt:lpstr>
      <vt:lpstr>2- فيتامين E او الفا –  توكوفيرول   α -Tocopherol</vt:lpstr>
      <vt:lpstr> 3 - فيتامين D  </vt:lpstr>
      <vt:lpstr> - 4فيتامين K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Vitamins</dc:title>
  <dc:creator>InteL</dc:creator>
  <cp:lastModifiedBy>InteL</cp:lastModifiedBy>
  <cp:revision>109</cp:revision>
  <dcterms:created xsi:type="dcterms:W3CDTF">2016-03-02T19:02:33Z</dcterms:created>
  <dcterms:modified xsi:type="dcterms:W3CDTF">2018-03-12T07:52:57Z</dcterms:modified>
</cp:coreProperties>
</file>